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5E79"/>
    <a:srgbClr val="F65117"/>
    <a:srgbClr val="900D1A"/>
    <a:srgbClr val="F4D0D8"/>
    <a:srgbClr val="E38D9F"/>
    <a:srgbClr val="F35317"/>
    <a:srgbClr val="F25317"/>
    <a:srgbClr val="E494A5"/>
    <a:srgbClr val="F6DAE0"/>
    <a:srgbClr val="E490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00" y="78"/>
      </p:cViewPr>
      <p:guideLst>
        <p:guide orient="horz" pos="2160"/>
        <p:guide pos="384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87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423406" y="195961"/>
            <a:ext cx="7941941" cy="371624"/>
            <a:chOff x="1563605" y="348101"/>
            <a:chExt cx="9790194" cy="388489"/>
          </a:xfrm>
        </p:grpSpPr>
        <p:sp>
          <p:nvSpPr>
            <p:cNvPr id="48" name="Round Single Corner Rectangle 47"/>
            <p:cNvSpPr/>
            <p:nvPr userDrawn="1"/>
          </p:nvSpPr>
          <p:spPr>
            <a:xfrm rot="10800000">
              <a:off x="1563605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rgbClr val="F4D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 userDrawn="1"/>
          </p:nvGrpSpPr>
          <p:grpSpPr>
            <a:xfrm rot="10800000">
              <a:off x="1989742" y="348101"/>
              <a:ext cx="9364057" cy="388488"/>
              <a:chOff x="838201" y="193029"/>
              <a:chExt cx="9364057" cy="455061"/>
            </a:xfrm>
          </p:grpSpPr>
          <p:sp>
            <p:nvSpPr>
              <p:cNvPr id="9" name="Round Single Corner Rectangle 8"/>
              <p:cNvSpPr/>
              <p:nvPr userDrawn="1"/>
            </p:nvSpPr>
            <p:spPr>
              <a:xfrm>
                <a:off x="838201" y="193029"/>
                <a:ext cx="9352175" cy="391891"/>
              </a:xfrm>
              <a:prstGeom prst="round1Rect">
                <a:avLst>
                  <a:gd name="adj" fmla="val 50000"/>
                </a:avLst>
              </a:prstGeom>
              <a:solidFill>
                <a:srgbClr val="900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 userDrawn="1"/>
            </p:nvSpPr>
            <p:spPr>
              <a:xfrm rot="2883421">
                <a:off x="9940077" y="385908"/>
                <a:ext cx="369216" cy="1551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Round Single Corner Rectangle 40"/>
            <p:cNvSpPr/>
            <p:nvPr userDrawn="1"/>
          </p:nvSpPr>
          <p:spPr>
            <a:xfrm rot="10800000">
              <a:off x="1637823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 Single Corner Rectangle 39"/>
            <p:cNvSpPr/>
            <p:nvPr userDrawn="1"/>
          </p:nvSpPr>
          <p:spPr>
            <a:xfrm rot="10800000">
              <a:off x="1710245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rgbClr val="E494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Single Corner Rectangle 38"/>
            <p:cNvSpPr/>
            <p:nvPr userDrawn="1"/>
          </p:nvSpPr>
          <p:spPr>
            <a:xfrm rot="10800000">
              <a:off x="1785072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Single Corner Rectangle 36"/>
            <p:cNvSpPr/>
            <p:nvPr userDrawn="1"/>
          </p:nvSpPr>
          <p:spPr>
            <a:xfrm rot="10800000">
              <a:off x="1842939" y="402028"/>
              <a:ext cx="9352175" cy="334562"/>
            </a:xfrm>
            <a:prstGeom prst="round1Rect">
              <a:avLst>
                <a:gd name="adj" fmla="val 50000"/>
              </a:avLst>
            </a:prstGeom>
            <a:solidFill>
              <a:srgbClr val="900D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Parallelogram 59"/>
          <p:cNvSpPr/>
          <p:nvPr userDrawn="1"/>
        </p:nvSpPr>
        <p:spPr>
          <a:xfrm rot="10212237">
            <a:off x="8734268" y="1493417"/>
            <a:ext cx="488468" cy="685532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61" name="Parallelogram 60"/>
          <p:cNvSpPr/>
          <p:nvPr userDrawn="1"/>
        </p:nvSpPr>
        <p:spPr>
          <a:xfrm rot="10212237">
            <a:off x="8734268" y="2245259"/>
            <a:ext cx="488468" cy="685532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62" name="Parallelogram 61"/>
          <p:cNvSpPr/>
          <p:nvPr userDrawn="1"/>
        </p:nvSpPr>
        <p:spPr>
          <a:xfrm rot="10212237">
            <a:off x="8734268" y="2997101"/>
            <a:ext cx="488468" cy="685532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63" name="Parallelogram 62"/>
          <p:cNvSpPr/>
          <p:nvPr userDrawn="1"/>
        </p:nvSpPr>
        <p:spPr>
          <a:xfrm rot="10212237">
            <a:off x="8734268" y="3748943"/>
            <a:ext cx="488468" cy="685532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8734268" y="4500785"/>
            <a:ext cx="488468" cy="654275"/>
            <a:chOff x="-97327" y="5980045"/>
            <a:chExt cx="651290" cy="872366"/>
          </a:xfrm>
        </p:grpSpPr>
        <p:sp>
          <p:nvSpPr>
            <p:cNvPr id="51" name="Rectangle 50"/>
            <p:cNvSpPr/>
            <p:nvPr userDrawn="1"/>
          </p:nvSpPr>
          <p:spPr>
            <a:xfrm flipV="1">
              <a:off x="-1" y="6721473"/>
              <a:ext cx="461913" cy="13093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 userDrawn="1"/>
          </p:nvSpPr>
          <p:spPr>
            <a:xfrm rot="10212237">
              <a:off x="-97327" y="5980045"/>
              <a:ext cx="651290" cy="822960"/>
            </a:xfrm>
            <a:prstGeom prst="parallelogram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" name="Group 65"/>
          <p:cNvGrpSpPr/>
          <p:nvPr userDrawn="1"/>
        </p:nvGrpSpPr>
        <p:grpSpPr>
          <a:xfrm rot="10800000">
            <a:off x="8734268" y="0"/>
            <a:ext cx="488468" cy="676046"/>
            <a:chOff x="-97327" y="5980045"/>
            <a:chExt cx="651290" cy="872366"/>
          </a:xfrm>
        </p:grpSpPr>
        <p:sp>
          <p:nvSpPr>
            <p:cNvPr id="67" name="Rectangle 66"/>
            <p:cNvSpPr/>
            <p:nvPr userDrawn="1"/>
          </p:nvSpPr>
          <p:spPr>
            <a:xfrm flipV="1">
              <a:off x="-1" y="6721473"/>
              <a:ext cx="461913" cy="13093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Parallelogram 67"/>
            <p:cNvSpPr/>
            <p:nvPr userDrawn="1"/>
          </p:nvSpPr>
          <p:spPr>
            <a:xfrm rot="10212237">
              <a:off x="-97327" y="5980045"/>
              <a:ext cx="651290" cy="822960"/>
            </a:xfrm>
            <a:prstGeom prst="parallelogram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1" name="Straight Connector 70"/>
          <p:cNvCxnSpPr/>
          <p:nvPr userDrawn="1"/>
        </p:nvCxnSpPr>
        <p:spPr>
          <a:xfrm flipH="1">
            <a:off x="1" y="4761177"/>
            <a:ext cx="8787112" cy="0"/>
          </a:xfrm>
          <a:prstGeom prst="line">
            <a:avLst/>
          </a:prstGeom>
          <a:ln w="28575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 userDrawn="1"/>
        </p:nvSpPr>
        <p:spPr>
          <a:xfrm>
            <a:off x="1" y="4769590"/>
            <a:ext cx="1501218" cy="3000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</a:t>
            </a:r>
            <a:r>
              <a:rPr lang="en-US" sz="800" b="1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META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strategy</a:t>
            </a:r>
            <a:r>
              <a:rPr lang="en-US" sz="800" b="1" dirty="0" smtClean="0"/>
              <a:t>.com</a:t>
            </a:r>
          </a:p>
          <a:p>
            <a:pPr algn="ctr"/>
            <a:r>
              <a:rPr lang="en-US" sz="700" b="1" dirty="0" smtClean="0"/>
              <a:t>We</a:t>
            </a:r>
            <a:r>
              <a:rPr lang="en-US" sz="700" b="1" baseline="0" dirty="0" smtClean="0"/>
              <a:t> Create </a:t>
            </a:r>
            <a:r>
              <a:rPr lang="en-US" sz="700" b="1" baseline="0" dirty="0" err="1" smtClean="0">
                <a:solidFill>
                  <a:srgbClr val="C00000"/>
                </a:solidFill>
              </a:rPr>
              <a:t>Meta</a:t>
            </a:r>
            <a:r>
              <a:rPr lang="en-US" sz="700" b="1" baseline="0" dirty="0" err="1" smtClean="0"/>
              <a:t>Strategy</a:t>
            </a:r>
            <a:endParaRPr lang="en-US" sz="700" b="1" dirty="0" smtClean="0"/>
          </a:p>
        </p:txBody>
      </p:sp>
      <p:sp>
        <p:nvSpPr>
          <p:cNvPr id="26" name="Parallelogram 25"/>
          <p:cNvSpPr/>
          <p:nvPr userDrawn="1"/>
        </p:nvSpPr>
        <p:spPr>
          <a:xfrm rot="10192166">
            <a:off x="8730454" y="746040"/>
            <a:ext cx="488468" cy="685532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728" y="4831001"/>
            <a:ext cx="219097" cy="219097"/>
          </a:xfrm>
          <a:prstGeom prst="rect">
            <a:avLst/>
          </a:prstGeom>
        </p:spPr>
      </p:pic>
      <p:sp>
        <p:nvSpPr>
          <p:cNvPr id="29" name="Rectangle 28"/>
          <p:cNvSpPr/>
          <p:nvPr userDrawn="1"/>
        </p:nvSpPr>
        <p:spPr>
          <a:xfrm>
            <a:off x="3753360" y="4827467"/>
            <a:ext cx="1510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Telegram.me/</a:t>
            </a:r>
            <a:r>
              <a:rPr lang="en-US" sz="900" dirty="0" err="1" smtClean="0"/>
              <a:t>METAstrategy</a:t>
            </a:r>
            <a:endParaRPr lang="en-US" sz="900" dirty="0" smtClean="0"/>
          </a:p>
          <a:p>
            <a:endParaRPr 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val="231161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9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9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87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0" y="4761177"/>
            <a:ext cx="9130937" cy="0"/>
          </a:xfrm>
          <a:prstGeom prst="line">
            <a:avLst/>
          </a:prstGeom>
          <a:ln w="28575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 userDrawn="1"/>
        </p:nvGrpSpPr>
        <p:grpSpPr>
          <a:xfrm>
            <a:off x="455305" y="186336"/>
            <a:ext cx="8315990" cy="371624"/>
            <a:chOff x="1563605" y="348101"/>
            <a:chExt cx="9790194" cy="388489"/>
          </a:xfrm>
        </p:grpSpPr>
        <p:sp>
          <p:nvSpPr>
            <p:cNvPr id="21" name="Round Single Corner Rectangle 20"/>
            <p:cNvSpPr/>
            <p:nvPr userDrawn="1"/>
          </p:nvSpPr>
          <p:spPr>
            <a:xfrm rot="10800000">
              <a:off x="1563605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rgbClr val="F4D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/>
            <p:cNvGrpSpPr/>
            <p:nvPr userDrawn="1"/>
          </p:nvGrpSpPr>
          <p:grpSpPr>
            <a:xfrm rot="10800000">
              <a:off x="1989742" y="348101"/>
              <a:ext cx="9364057" cy="388488"/>
              <a:chOff x="838201" y="193029"/>
              <a:chExt cx="9364057" cy="455061"/>
            </a:xfrm>
          </p:grpSpPr>
          <p:sp>
            <p:nvSpPr>
              <p:cNvPr id="27" name="Round Single Corner Rectangle 26"/>
              <p:cNvSpPr/>
              <p:nvPr userDrawn="1"/>
            </p:nvSpPr>
            <p:spPr>
              <a:xfrm>
                <a:off x="838201" y="193029"/>
                <a:ext cx="9352175" cy="391891"/>
              </a:xfrm>
              <a:prstGeom prst="round1Rect">
                <a:avLst>
                  <a:gd name="adj" fmla="val 50000"/>
                </a:avLst>
              </a:prstGeom>
              <a:solidFill>
                <a:srgbClr val="900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 userDrawn="1"/>
            </p:nvSpPr>
            <p:spPr>
              <a:xfrm rot="2883421">
                <a:off x="9940077" y="385908"/>
                <a:ext cx="369216" cy="1551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Round Single Corner Rectangle 22"/>
            <p:cNvSpPr/>
            <p:nvPr userDrawn="1"/>
          </p:nvSpPr>
          <p:spPr>
            <a:xfrm rot="10800000">
              <a:off x="1637823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 Single Corner Rectangle 23"/>
            <p:cNvSpPr/>
            <p:nvPr userDrawn="1"/>
          </p:nvSpPr>
          <p:spPr>
            <a:xfrm rot="10800000">
              <a:off x="1710245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rgbClr val="E494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 Single Corner Rectangle 24"/>
            <p:cNvSpPr/>
            <p:nvPr userDrawn="1"/>
          </p:nvSpPr>
          <p:spPr>
            <a:xfrm rot="10800000">
              <a:off x="1785072" y="402029"/>
              <a:ext cx="9352175" cy="334561"/>
            </a:xfrm>
            <a:prstGeom prst="round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 Single Corner Rectangle 25"/>
            <p:cNvSpPr/>
            <p:nvPr userDrawn="1"/>
          </p:nvSpPr>
          <p:spPr>
            <a:xfrm rot="10800000">
              <a:off x="1842939" y="402028"/>
              <a:ext cx="9352175" cy="334562"/>
            </a:xfrm>
            <a:prstGeom prst="round1Rect">
              <a:avLst>
                <a:gd name="adj" fmla="val 50000"/>
              </a:avLst>
            </a:prstGeom>
            <a:solidFill>
              <a:srgbClr val="900D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 userDrawn="1"/>
        </p:nvSpPr>
        <p:spPr>
          <a:xfrm>
            <a:off x="1" y="4769590"/>
            <a:ext cx="1501218" cy="3000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</a:t>
            </a:r>
            <a:r>
              <a:rPr lang="en-US" sz="800" b="1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META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strategy</a:t>
            </a:r>
            <a:r>
              <a:rPr lang="en-US" sz="800" b="1" dirty="0" smtClean="0"/>
              <a:t>.com</a:t>
            </a:r>
          </a:p>
          <a:p>
            <a:pPr algn="ctr"/>
            <a:r>
              <a:rPr lang="en-US" sz="700" b="1" dirty="0" smtClean="0"/>
              <a:t>We</a:t>
            </a:r>
            <a:r>
              <a:rPr lang="en-US" sz="700" b="1" baseline="0" dirty="0" smtClean="0"/>
              <a:t> Create </a:t>
            </a:r>
            <a:r>
              <a:rPr lang="en-US" sz="700" b="1" baseline="0" dirty="0" err="1" smtClean="0">
                <a:solidFill>
                  <a:srgbClr val="C00000"/>
                </a:solidFill>
              </a:rPr>
              <a:t>Meta</a:t>
            </a:r>
            <a:r>
              <a:rPr lang="en-US" sz="700" b="1" baseline="0" dirty="0" err="1" smtClean="0"/>
              <a:t>Strategy</a:t>
            </a:r>
            <a:endParaRPr lang="en-US" sz="700" b="1" dirty="0" smtClean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11" y="4840415"/>
            <a:ext cx="219097" cy="21909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3974743" y="4836881"/>
            <a:ext cx="1510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Telegram.me/</a:t>
            </a:r>
            <a:r>
              <a:rPr lang="en-US" sz="900" dirty="0" err="1" smtClean="0"/>
              <a:t>METAstrategy</a:t>
            </a:r>
            <a:endParaRPr lang="en-US" sz="900" dirty="0" smtClean="0"/>
          </a:p>
          <a:p>
            <a:endParaRPr 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val="363365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9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7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9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21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5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3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9AACB-0E38-458C-A5CF-6EF14AC5F4AA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7785-2114-4C28-B7DD-CA8FCC61E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6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linkedin.com/in/Meisamsaffari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 flipV="1">
            <a:off x="6227849" y="905323"/>
            <a:ext cx="2400300" cy="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234078" y="1573815"/>
            <a:ext cx="2400300" cy="164935"/>
            <a:chOff x="4254576" y="1504714"/>
            <a:chExt cx="3382397" cy="219914"/>
          </a:xfrm>
        </p:grpSpPr>
        <p:sp>
          <p:nvSpPr>
            <p:cNvPr id="2" name="Rectangle 1"/>
            <p:cNvSpPr/>
            <p:nvPr/>
          </p:nvSpPr>
          <p:spPr>
            <a:xfrm>
              <a:off x="7454093" y="1504714"/>
              <a:ext cx="182880" cy="21945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 Single Corner Rectangle 13"/>
            <p:cNvSpPr/>
            <p:nvPr/>
          </p:nvSpPr>
          <p:spPr>
            <a:xfrm rot="10800000">
              <a:off x="4254576" y="1505171"/>
              <a:ext cx="3200400" cy="219457"/>
            </a:xfrm>
            <a:prstGeom prst="round1Rect">
              <a:avLst>
                <a:gd name="adj" fmla="val 50000"/>
              </a:avLst>
            </a:prstGeom>
            <a:solidFill>
              <a:srgbClr val="900D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6175758" y="935014"/>
            <a:ext cx="246888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900" dirty="0" smtClean="0">
                <a:cs typeface="B Yekan" panose="00000400000000000000" pitchFamily="2" charset="-78"/>
              </a:rPr>
              <a:t>این </a:t>
            </a:r>
            <a:r>
              <a:rPr lang="fa-IR" sz="900" dirty="0">
                <a:cs typeface="B Yekan" panose="00000400000000000000" pitchFamily="2" charset="-78"/>
              </a:rPr>
              <a:t>روزها استفاده از مفاهیم و مبانی مدیریت </a:t>
            </a:r>
            <a:r>
              <a:rPr lang="fa-IR" sz="900" dirty="0" smtClean="0">
                <a:cs typeface="B Yekan" panose="00000400000000000000" pitchFamily="2" charset="-78"/>
              </a:rPr>
              <a:t>راهبردی </a:t>
            </a:r>
            <a:r>
              <a:rPr lang="fa-IR" sz="900" dirty="0">
                <a:cs typeface="B Yekan" panose="00000400000000000000" pitchFamily="2" charset="-78"/>
              </a:rPr>
              <a:t>در فضای کسب و کار کشور گسترش زیادی </a:t>
            </a:r>
            <a:r>
              <a:rPr lang="fa-IR" sz="900" dirty="0" smtClean="0">
                <a:cs typeface="B Yekan" panose="00000400000000000000" pitchFamily="2" charset="-78"/>
              </a:rPr>
              <a:t>یافته، </a:t>
            </a:r>
            <a:r>
              <a:rPr lang="fa-IR" sz="900" dirty="0">
                <a:cs typeface="B Yekan" panose="00000400000000000000" pitchFamily="2" charset="-78"/>
              </a:rPr>
              <a:t>اما </a:t>
            </a:r>
            <a:r>
              <a:rPr lang="fa-IR" sz="900" dirty="0" smtClean="0">
                <a:cs typeface="B Yekan" panose="00000400000000000000" pitchFamily="2" charset="-78"/>
              </a:rPr>
              <a:t>همچنان بسیاری </a:t>
            </a:r>
            <a:r>
              <a:rPr lang="fa-IR" sz="900" dirty="0">
                <a:cs typeface="B Yekan" panose="00000400000000000000" pitchFamily="2" charset="-78"/>
              </a:rPr>
              <a:t>از </a:t>
            </a:r>
            <a:r>
              <a:rPr lang="fa-IR" sz="900" dirty="0" smtClean="0">
                <a:cs typeface="B Yekan" panose="00000400000000000000" pitchFamily="2" charset="-78"/>
              </a:rPr>
              <a:t>سازمان ها </a:t>
            </a:r>
            <a:r>
              <a:rPr lang="fa-IR" sz="900" dirty="0">
                <a:cs typeface="B Yekan" panose="00000400000000000000" pitchFamily="2" charset="-78"/>
              </a:rPr>
              <a:t>در اجرای </a:t>
            </a:r>
            <a:r>
              <a:rPr lang="fa-IR" sz="900" dirty="0" smtClean="0">
                <a:cs typeface="B Yekan" panose="00000400000000000000" pitchFamily="2" charset="-78"/>
              </a:rPr>
              <a:t>استراتژی‌های </a:t>
            </a:r>
            <a:r>
              <a:rPr lang="fa-IR" sz="900" dirty="0">
                <a:cs typeface="B Yekan" panose="00000400000000000000" pitchFamily="2" charset="-78"/>
              </a:rPr>
              <a:t>خود با </a:t>
            </a:r>
            <a:r>
              <a:rPr lang="fa-IR" sz="900" dirty="0" smtClean="0">
                <a:cs typeface="B Yekan" panose="00000400000000000000" pitchFamily="2" charset="-78"/>
              </a:rPr>
              <a:t>چالش‌هایی </a:t>
            </a:r>
            <a:r>
              <a:rPr lang="fa-IR" sz="900" dirty="0">
                <a:cs typeface="B Yekan" panose="00000400000000000000" pitchFamily="2" charset="-78"/>
              </a:rPr>
              <a:t>اساسی روبرو هستند. </a:t>
            </a:r>
            <a:r>
              <a:rPr lang="fa-IR" sz="900" dirty="0" smtClean="0">
                <a:cs typeface="B Yekan" panose="00000400000000000000" pitchFamily="2" charset="-78"/>
              </a:rPr>
              <a:t>اغلب برنامه‌های </a:t>
            </a:r>
            <a:r>
              <a:rPr lang="fa-IR" sz="900" dirty="0">
                <a:cs typeface="B Yekan" panose="00000400000000000000" pitchFamily="2" charset="-78"/>
              </a:rPr>
              <a:t>راهبردی به </a:t>
            </a:r>
            <a:r>
              <a:rPr lang="fa-IR" sz="900" dirty="0" smtClean="0">
                <a:cs typeface="B Yekan" panose="00000400000000000000" pitchFamily="2" charset="-78"/>
              </a:rPr>
              <a:t>کتابچه‌هایی </a:t>
            </a:r>
            <a:r>
              <a:rPr lang="fa-IR" sz="900" dirty="0">
                <a:cs typeface="B Yekan" panose="00000400000000000000" pitchFamily="2" charset="-78"/>
              </a:rPr>
              <a:t>سمبلیک </a:t>
            </a:r>
            <a:r>
              <a:rPr lang="fa-IR" sz="900" dirty="0" smtClean="0">
                <a:cs typeface="B Yekan" panose="00000400000000000000" pitchFamily="2" charset="-78"/>
              </a:rPr>
              <a:t>و</a:t>
            </a:r>
            <a:r>
              <a:rPr lang="en-US" sz="900" dirty="0" smtClean="0">
                <a:cs typeface="B Yekan" panose="00000400000000000000" pitchFamily="2" charset="-78"/>
              </a:rPr>
              <a:t> </a:t>
            </a:r>
            <a:r>
              <a:rPr lang="fa-IR" sz="900" dirty="0" smtClean="0">
                <a:cs typeface="B Yekan" panose="00000400000000000000" pitchFamily="2" charset="-78"/>
              </a:rPr>
              <a:t>کم کاربرد، </a:t>
            </a:r>
            <a:r>
              <a:rPr lang="fa-IR" sz="900" dirty="0">
                <a:cs typeface="B Yekan" panose="00000400000000000000" pitchFamily="2" charset="-78"/>
              </a:rPr>
              <a:t>تنها به منظور ارائه در برخی جلسات خاص تبدیل </a:t>
            </a:r>
            <a:r>
              <a:rPr lang="fa-IR" sz="900" dirty="0" smtClean="0">
                <a:cs typeface="B Yekan" panose="00000400000000000000" pitchFamily="2" charset="-78"/>
              </a:rPr>
              <a:t>شده‌اند. </a:t>
            </a:r>
            <a:r>
              <a:rPr lang="fa-IR" sz="900" dirty="0">
                <a:cs typeface="B Yekan" panose="00000400000000000000" pitchFamily="2" charset="-78"/>
              </a:rPr>
              <a:t>از سوی دیگر مدیران همچنان </a:t>
            </a:r>
            <a:r>
              <a:rPr lang="fa-IR" sz="900" dirty="0" smtClean="0">
                <a:cs typeface="B Yekan" panose="00000400000000000000" pitchFamily="2" charset="-78"/>
              </a:rPr>
              <a:t>به شدت درگیر </a:t>
            </a:r>
            <a:r>
              <a:rPr lang="fa-IR" sz="900" dirty="0">
                <a:cs typeface="B Yekan" panose="00000400000000000000" pitchFamily="2" charset="-78"/>
              </a:rPr>
              <a:t>فعالیتهای </a:t>
            </a:r>
            <a:r>
              <a:rPr lang="fa-IR" sz="900" dirty="0" smtClean="0">
                <a:cs typeface="B Yekan" panose="00000400000000000000" pitchFamily="2" charset="-78"/>
              </a:rPr>
              <a:t>روزمره‌اند و </a:t>
            </a:r>
            <a:r>
              <a:rPr lang="fa-IR" sz="900" dirty="0">
                <a:cs typeface="B Yekan" panose="00000400000000000000" pitchFamily="2" charset="-78"/>
              </a:rPr>
              <a:t>معمولا </a:t>
            </a:r>
            <a:r>
              <a:rPr lang="fa-IR" sz="900" dirty="0" smtClean="0">
                <a:cs typeface="B Yekan" panose="00000400000000000000" pitchFamily="2" charset="-78"/>
              </a:rPr>
              <a:t>برنامه‌ای مدون </a:t>
            </a:r>
            <a:r>
              <a:rPr lang="fa-IR" sz="900" dirty="0">
                <a:cs typeface="B Yekan" panose="00000400000000000000" pitchFamily="2" charset="-78"/>
              </a:rPr>
              <a:t>برای مواجهه با تحولات بازار و رقبا ندارند. کمتر شرکتی است که مطمئن باشد مدیران و کارکنانش هم به خوبی </a:t>
            </a:r>
            <a:r>
              <a:rPr lang="fa-IR" sz="900" dirty="0" smtClean="0">
                <a:cs typeface="B Yekan" panose="00000400000000000000" pitchFamily="2" charset="-78"/>
              </a:rPr>
              <a:t>استراتژیهای </a:t>
            </a:r>
            <a:r>
              <a:rPr lang="fa-IR" sz="900" dirty="0">
                <a:cs typeface="B Yekan" panose="00000400000000000000" pitchFamily="2" charset="-78"/>
              </a:rPr>
              <a:t>شرکت را درک </a:t>
            </a:r>
            <a:r>
              <a:rPr lang="fa-IR" sz="900" dirty="0" smtClean="0">
                <a:cs typeface="B Yekan" panose="00000400000000000000" pitchFamily="2" charset="-78"/>
              </a:rPr>
              <a:t>کرده‌اند </a:t>
            </a:r>
            <a:r>
              <a:rPr lang="fa-IR" sz="900" dirty="0">
                <a:cs typeface="B Yekan" panose="00000400000000000000" pitchFamily="2" charset="-78"/>
              </a:rPr>
              <a:t>و هم در چارچوب آن </a:t>
            </a:r>
            <a:r>
              <a:rPr lang="fa-IR" sz="900" dirty="0" smtClean="0">
                <a:cs typeface="B Yekan" panose="00000400000000000000" pitchFamily="2" charset="-78"/>
              </a:rPr>
              <a:t>بصورتی کارآمد عمل </a:t>
            </a:r>
            <a:r>
              <a:rPr lang="fa-IR" sz="900" dirty="0">
                <a:cs typeface="B Yekan" panose="00000400000000000000" pitchFamily="2" charset="-78"/>
              </a:rPr>
              <a:t>می </a:t>
            </a:r>
            <a:r>
              <a:rPr lang="fa-IR" sz="900" dirty="0" smtClean="0">
                <a:cs typeface="B Yekan" panose="00000400000000000000" pitchFamily="2" charset="-78"/>
              </a:rPr>
              <a:t>کنند</a:t>
            </a:r>
            <a:r>
              <a:rPr lang="fa-IR" sz="900" dirty="0">
                <a:cs typeface="B Yekan" panose="00000400000000000000" pitchFamily="2" charset="-78"/>
              </a:rPr>
              <a:t>. دلایل زیادی برای این موضوع می توان نام </a:t>
            </a:r>
            <a:r>
              <a:rPr lang="fa-IR" sz="900" dirty="0" smtClean="0">
                <a:cs typeface="B Yekan" panose="00000400000000000000" pitchFamily="2" charset="-78"/>
              </a:rPr>
              <a:t>برد، </a:t>
            </a:r>
            <a:r>
              <a:rPr lang="fa-IR" sz="900" dirty="0">
                <a:cs typeface="B Yekan" panose="00000400000000000000" pitchFamily="2" charset="-78"/>
              </a:rPr>
              <a:t>اما </a:t>
            </a:r>
            <a:r>
              <a:rPr lang="fa-IR" sz="900" dirty="0" smtClean="0">
                <a:cs typeface="B Yekan" panose="00000400000000000000" pitchFamily="2" charset="-78"/>
              </a:rPr>
              <a:t>نقش آموزش‌های </a:t>
            </a:r>
            <a:r>
              <a:rPr lang="fa-IR" sz="900" dirty="0">
                <a:cs typeface="B Yekan" panose="00000400000000000000" pitchFamily="2" charset="-78"/>
              </a:rPr>
              <a:t>کاربردی و بومی شده </a:t>
            </a:r>
            <a:r>
              <a:rPr lang="fa-IR" sz="900" dirty="0" smtClean="0">
                <a:cs typeface="B Yekan" panose="00000400000000000000" pitchFamily="2" charset="-78"/>
              </a:rPr>
              <a:t>از</a:t>
            </a:r>
            <a:r>
              <a:rPr lang="en-US" sz="900" dirty="0" smtClean="0">
                <a:cs typeface="B Yekan" panose="00000400000000000000" pitchFamily="2" charset="-78"/>
              </a:rPr>
              <a:t> </a:t>
            </a:r>
            <a:r>
              <a:rPr lang="fa-IR" sz="900" dirty="0" smtClean="0">
                <a:cs typeface="B Yekan" panose="00000400000000000000" pitchFamily="2" charset="-78"/>
              </a:rPr>
              <a:t>تئوری ها و ابزارهای روز </a:t>
            </a:r>
            <a:r>
              <a:rPr lang="fa-IR" sz="900" dirty="0">
                <a:cs typeface="B Yekan" panose="00000400000000000000" pitchFamily="2" charset="-78"/>
              </a:rPr>
              <a:t>مدیریت در این بین </a:t>
            </a:r>
            <a:r>
              <a:rPr lang="fa-IR" sz="900" dirty="0" smtClean="0">
                <a:cs typeface="B Yekan" panose="00000400000000000000" pitchFamily="2" charset="-78"/>
              </a:rPr>
              <a:t>انکار‌ناپذیر </a:t>
            </a:r>
            <a:r>
              <a:rPr lang="fa-IR" sz="900" dirty="0">
                <a:cs typeface="B Yekan" panose="00000400000000000000" pitchFamily="2" charset="-78"/>
              </a:rPr>
              <a:t>است.</a:t>
            </a:r>
          </a:p>
          <a:p>
            <a:pPr algn="just" rtl="1">
              <a:lnSpc>
                <a:spcPct val="150000"/>
              </a:lnSpc>
            </a:pPr>
            <a:r>
              <a:rPr lang="fa-IR" sz="900" dirty="0" smtClean="0">
                <a:cs typeface="B Yekan" panose="00000400000000000000" pitchFamily="2" charset="-78"/>
              </a:rPr>
              <a:t>در این </a:t>
            </a:r>
            <a:r>
              <a:rPr lang="fa-IR" sz="900" dirty="0">
                <a:cs typeface="B Yekan" panose="00000400000000000000" pitchFamily="2" charset="-78"/>
              </a:rPr>
              <a:t>کارگاه سه </a:t>
            </a:r>
            <a:r>
              <a:rPr lang="fa-IR" sz="900" dirty="0" smtClean="0">
                <a:cs typeface="B Yekan" panose="00000400000000000000" pitchFamily="2" charset="-78"/>
              </a:rPr>
              <a:t>روزه قصد داریم مباحث </a:t>
            </a:r>
            <a:r>
              <a:rPr lang="fa-IR" sz="900" dirty="0">
                <a:cs typeface="B Yekan" panose="00000400000000000000" pitchFamily="2" charset="-78"/>
              </a:rPr>
              <a:t>مدیریت </a:t>
            </a:r>
            <a:r>
              <a:rPr lang="fa-IR" sz="900" dirty="0" smtClean="0">
                <a:cs typeface="B Yekan" panose="00000400000000000000" pitchFamily="2" charset="-78"/>
              </a:rPr>
              <a:t>راهبردی را بصورتی کاملا اجرایی مرور کنیم و امیدواریم  شروع  یک مسیر متمایز در حوزه  </a:t>
            </a:r>
            <a:r>
              <a:rPr lang="fa-IR" sz="900" dirty="0">
                <a:cs typeface="B Yekan" panose="00000400000000000000" pitchFamily="2" charset="-78"/>
              </a:rPr>
              <a:t>باشد.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4511" y="630871"/>
            <a:ext cx="1466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050" b="1" dirty="0" smtClean="0">
                <a:cs typeface="B Yekan" panose="00000400000000000000" pitchFamily="2" charset="-78"/>
              </a:rPr>
              <a:t>معرفی کارگاه آموزشی </a:t>
            </a:r>
            <a:endParaRPr lang="en-US" sz="1050" b="1" dirty="0">
              <a:cs typeface="B Yekan" panose="000004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7635" y="4145147"/>
            <a:ext cx="1899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1000" dirty="0" smtClean="0">
                <a:cs typeface="B Yekan" panose="00000400000000000000" pitchFamily="2" charset="-78"/>
              </a:rPr>
              <a:t>مدرس : میثم صفاری‌نژاد </a:t>
            </a:r>
          </a:p>
          <a:p>
            <a:pPr algn="ctr" rtl="1"/>
            <a:r>
              <a:rPr lang="fa-IR" sz="1000" dirty="0" smtClean="0">
                <a:cs typeface="B Yekan" panose="00000400000000000000" pitchFamily="2" charset="-78"/>
              </a:rPr>
              <a:t> </a:t>
            </a:r>
            <a:r>
              <a:rPr lang="fa-IR" sz="900" dirty="0" smtClean="0">
                <a:cs typeface="B Yekan" panose="00000400000000000000" pitchFamily="2" charset="-78"/>
              </a:rPr>
              <a:t>مشاور مدیریت راهبردی در صنعت دارو</a:t>
            </a:r>
            <a:endParaRPr lang="fa-IR" sz="900" dirty="0">
              <a:cs typeface="B Yekan" panose="00000400000000000000" pitchFamily="2" charset="-7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251891" y="4090026"/>
            <a:ext cx="2382487" cy="936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44948" y="951526"/>
            <a:ext cx="249742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r" rtl="1">
              <a:lnSpc>
                <a:spcPct val="12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 smtClean="0">
                <a:cs typeface="B Yekan" panose="00000400000000000000" pitchFamily="2" charset="-78"/>
              </a:rPr>
              <a:t>کارشناسان واحدهای استراتژی در شرکتها و سازمانها</a:t>
            </a:r>
          </a:p>
          <a:p>
            <a:pPr marL="171450" indent="-171450" algn="r" rtl="1">
              <a:lnSpc>
                <a:spcPct val="12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 smtClean="0">
                <a:cs typeface="B Yekan" panose="00000400000000000000" pitchFamily="2" charset="-78"/>
              </a:rPr>
              <a:t>مدیران اجرایی و مشاوران مدیریت راهبردی</a:t>
            </a:r>
          </a:p>
          <a:p>
            <a:pPr algn="ctr" rtl="1">
              <a:lnSpc>
                <a:spcPct val="120000"/>
              </a:lnSpc>
              <a:buClr>
                <a:srgbClr val="D75E79"/>
              </a:buClr>
            </a:pPr>
            <a:r>
              <a:rPr lang="fa-IR" sz="900" dirty="0" smtClean="0">
                <a:cs typeface="B Yekan" panose="00000400000000000000" pitchFamily="2" charset="-78"/>
              </a:rPr>
              <a:t>( آشنا با مفاهیم اولیه و ترجیحا سه سال تجربه کاری)</a:t>
            </a:r>
            <a:endParaRPr lang="fa-IR" sz="900" dirty="0">
              <a:cs typeface="B Yekan" panose="000004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9183" y="1532573"/>
            <a:ext cx="2030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000" dirty="0" smtClean="0">
                <a:solidFill>
                  <a:schemeClr val="bg1"/>
                </a:solidFill>
                <a:cs typeface="B Yekan" panose="00000400000000000000" pitchFamily="2" charset="-78"/>
              </a:rPr>
              <a:t>شرایط دوره و نحوه ثبت نام </a:t>
            </a:r>
            <a:endParaRPr lang="en-US" sz="10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1282" y="4515560"/>
            <a:ext cx="17267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2"/>
              </a:rPr>
              <a:t>www.linkedin.com/in/MeisamSaffari</a:t>
            </a:r>
            <a:endParaRPr lang="en-US" sz="800" dirty="0" smtClean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8" y="4528071"/>
            <a:ext cx="186346" cy="18634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044001" y="3621252"/>
            <a:ext cx="1696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050" dirty="0" smtClean="0">
                <a:cs typeface="B Yekan" panose="00000400000000000000" pitchFamily="2" charset="-78"/>
              </a:rPr>
              <a:t>ارائه گواهینامه</a:t>
            </a:r>
            <a:r>
              <a:rPr lang="en-US" sz="1050" dirty="0" smtClean="0">
                <a:cs typeface="B Yekan" panose="00000400000000000000" pitchFamily="2" charset="-78"/>
              </a:rPr>
              <a:t>  </a:t>
            </a:r>
            <a:r>
              <a:rPr lang="fa-IR" sz="1050" dirty="0" smtClean="0">
                <a:cs typeface="B Yekan" panose="00000400000000000000" pitchFamily="2" charset="-78"/>
              </a:rPr>
              <a:t>دوره از </a:t>
            </a:r>
          </a:p>
          <a:p>
            <a:pPr algn="r" rtl="1"/>
            <a:r>
              <a:rPr lang="fa-IR" sz="1050" dirty="0" smtClean="0">
                <a:cs typeface="B Yekan" panose="00000400000000000000" pitchFamily="2" charset="-78"/>
              </a:rPr>
              <a:t>انجمن مدیریت راهبردی ایران</a:t>
            </a:r>
            <a:endParaRPr lang="en-US" sz="1050" dirty="0">
              <a:cs typeface="B Yekan" panose="00000400000000000000" pitchFamily="2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8048" y="1695087"/>
            <a:ext cx="245017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r" rtl="1">
              <a:lnSpc>
                <a:spcPct val="15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>
                <a:cs typeface="B Yekan" panose="00000400000000000000" pitchFamily="2" charset="-78"/>
              </a:rPr>
              <a:t>مدت زمان دوره  24 ساعت در سه جلسه 8 ساعته </a:t>
            </a:r>
          </a:p>
          <a:p>
            <a:pPr marL="171450" indent="-171450" algn="r" rtl="1">
              <a:lnSpc>
                <a:spcPct val="15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 smtClean="0">
                <a:cs typeface="B Yekan" panose="00000400000000000000" pitchFamily="2" charset="-78"/>
              </a:rPr>
              <a:t>تاریخ برگزاری  </a:t>
            </a:r>
            <a:r>
              <a:rPr lang="fa-IR" sz="900" dirty="0">
                <a:cs typeface="B Yekan" panose="00000400000000000000" pitchFamily="2" charset="-78"/>
              </a:rPr>
              <a:t>29 و 30 بهمن و 6 اسفند </a:t>
            </a:r>
            <a:r>
              <a:rPr lang="fa-IR" sz="900" dirty="0" smtClean="0">
                <a:cs typeface="B Yekan" panose="00000400000000000000" pitchFamily="2" charset="-78"/>
              </a:rPr>
              <a:t>1394</a:t>
            </a:r>
          </a:p>
          <a:p>
            <a:pPr marL="171450" indent="-171450" algn="r" rtl="1">
              <a:lnSpc>
                <a:spcPct val="15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 smtClean="0">
                <a:cs typeface="B Yekan" panose="00000400000000000000" pitchFamily="2" charset="-78"/>
              </a:rPr>
              <a:t>تعداد شرکت کنندگان 16 نفر</a:t>
            </a:r>
          </a:p>
          <a:p>
            <a:pPr marL="171450" indent="-171450" algn="r" rtl="1">
              <a:lnSpc>
                <a:spcPct val="150000"/>
              </a:lnSpc>
              <a:buClr>
                <a:srgbClr val="D75E79"/>
              </a:buClr>
              <a:buFont typeface="Wingdings" panose="05000000000000000000" pitchFamily="2" charset="2"/>
              <a:buChar char="Ø"/>
            </a:pPr>
            <a:r>
              <a:rPr lang="fa-IR" sz="900" dirty="0" smtClean="0">
                <a:cs typeface="B Yekan" panose="00000400000000000000" pitchFamily="2" charset="-78"/>
              </a:rPr>
              <a:t>هزینه ثبت نام 725 هزار تومان  (تا 20% تخفیف ویژه اعضای انجمن مدیریت راهبردی و دانشجویان)</a:t>
            </a:r>
          </a:p>
          <a:p>
            <a:pPr algn="r" rtl="1">
              <a:lnSpc>
                <a:spcPct val="150000"/>
              </a:lnSpc>
              <a:buClr>
                <a:srgbClr val="D75E79"/>
              </a:buClr>
            </a:pPr>
            <a:r>
              <a:rPr lang="fa-IR" sz="900" dirty="0" smtClean="0">
                <a:cs typeface="B Yekan" panose="00000400000000000000" pitchFamily="2" charset="-78"/>
              </a:rPr>
              <a:t>        هماهنگی ثبت نام:  </a:t>
            </a:r>
            <a:r>
              <a:rPr lang="fa-IR" sz="900" smtClean="0">
                <a:cs typeface="B Yekan" panose="00000400000000000000" pitchFamily="2" charset="-78"/>
              </a:rPr>
              <a:t>خانم تبرا</a:t>
            </a:r>
            <a:r>
              <a:rPr lang="fa-IR" sz="900">
                <a:cs typeface="B Yekan" panose="00000400000000000000" pitchFamily="2" charset="-78"/>
              </a:rPr>
              <a:t>ئ</a:t>
            </a:r>
            <a:r>
              <a:rPr lang="fa-IR" sz="900" smtClean="0">
                <a:cs typeface="B Yekan" panose="00000400000000000000" pitchFamily="2" charset="-78"/>
              </a:rPr>
              <a:t>ی  </a:t>
            </a:r>
            <a:r>
              <a:rPr lang="fa-IR" sz="900" dirty="0" smtClean="0">
                <a:cs typeface="B Yekan" panose="00000400000000000000" pitchFamily="2" charset="-78"/>
              </a:rPr>
              <a:t>1- 26409700</a:t>
            </a:r>
            <a:endParaRPr lang="fa-IR" sz="900" dirty="0">
              <a:cs typeface="B Yekan" panose="00000400000000000000" pitchFamily="2" charset="-7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67603" y="790183"/>
            <a:ext cx="2400300" cy="164933"/>
            <a:chOff x="4254576" y="1504716"/>
            <a:chExt cx="3382397" cy="219912"/>
          </a:xfrm>
        </p:grpSpPr>
        <p:sp>
          <p:nvSpPr>
            <p:cNvPr id="31" name="Rectangle 30"/>
            <p:cNvSpPr/>
            <p:nvPr/>
          </p:nvSpPr>
          <p:spPr>
            <a:xfrm>
              <a:off x="7454093" y="1504716"/>
              <a:ext cx="182880" cy="21945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 Single Corner Rectangle 31"/>
            <p:cNvSpPr/>
            <p:nvPr/>
          </p:nvSpPr>
          <p:spPr>
            <a:xfrm rot="10800000">
              <a:off x="4254576" y="1505171"/>
              <a:ext cx="3200400" cy="219457"/>
            </a:xfrm>
            <a:prstGeom prst="round1Rect">
              <a:avLst>
                <a:gd name="adj" fmla="val 50000"/>
              </a:avLst>
            </a:prstGeom>
            <a:solidFill>
              <a:srgbClr val="900D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1768358" y="752507"/>
            <a:ext cx="83227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fa-IR" sz="1000" dirty="0" smtClean="0">
                <a:solidFill>
                  <a:schemeClr val="bg1"/>
                </a:solidFill>
                <a:cs typeface="B Yekan" panose="00000400000000000000" pitchFamily="2" charset="-78"/>
              </a:rPr>
              <a:t>مخاطبان دوره</a:t>
            </a:r>
            <a:endParaRPr lang="en-US" sz="10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11" b="31630"/>
          <a:stretch/>
        </p:blipFill>
        <p:spPr>
          <a:xfrm>
            <a:off x="245877" y="3446050"/>
            <a:ext cx="828274" cy="58579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88812" y="-9525"/>
            <a:ext cx="41967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شرکت فرا راهبرد آرمان با همکاری انجمن مدیریت راهبردی ایران برگزار می </a:t>
            </a:r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کند</a:t>
            </a:r>
            <a:r>
              <a:rPr lang="en-US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:</a:t>
            </a:r>
            <a:endParaRPr lang="en-US" sz="8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92284" y="246529"/>
            <a:ext cx="41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>
                <a:solidFill>
                  <a:schemeClr val="bg1"/>
                </a:solidFill>
                <a:cs typeface="B Yekan" panose="00000400000000000000" pitchFamily="2" charset="-78"/>
              </a:rPr>
              <a:t>کارگاه آموزشی </a:t>
            </a:r>
            <a:r>
              <a:rPr lang="en-US" dirty="0" smtClean="0">
                <a:solidFill>
                  <a:schemeClr val="bg1"/>
                </a:solidFill>
                <a:cs typeface="B Yekan" panose="00000400000000000000" pitchFamily="2" charset="-78"/>
              </a:rPr>
              <a:t>“</a:t>
            </a:r>
            <a:r>
              <a:rPr lang="fa-IR" dirty="0" smtClean="0">
                <a:solidFill>
                  <a:schemeClr val="bg1"/>
                </a:solidFill>
                <a:cs typeface="B Yekan" panose="00000400000000000000" pitchFamily="2" charset="-78"/>
              </a:rPr>
              <a:t>مدیریت راهبردی، از تدوین تا اجرا</a:t>
            </a:r>
            <a:r>
              <a:rPr lang="en-US" dirty="0" smtClean="0">
                <a:solidFill>
                  <a:schemeClr val="bg1"/>
                </a:solidFill>
                <a:cs typeface="B Yekan" panose="00000400000000000000" pitchFamily="2" charset="-78"/>
              </a:rPr>
              <a:t>’’</a:t>
            </a:r>
            <a:endParaRPr lang="en-US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H="1" flipV="1">
            <a:off x="3266694" y="914089"/>
            <a:ext cx="2400300" cy="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70555" y="630871"/>
            <a:ext cx="1466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050" b="1" dirty="0" smtClean="0">
                <a:cs typeface="B Yekan" panose="00000400000000000000" pitchFamily="2" charset="-78"/>
              </a:rPr>
              <a:t>محتوای دوره</a:t>
            </a:r>
            <a:endParaRPr lang="en-US" sz="1050" b="1" dirty="0">
              <a:cs typeface="B Yekan" panose="00000400000000000000" pitchFamily="2" charset="-78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180376" y="961552"/>
            <a:ext cx="246888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900" dirty="0" smtClean="0">
                <a:cs typeface="B Yekan" panose="00000400000000000000" pitchFamily="2" charset="-78"/>
              </a:rPr>
              <a:t>در گام اول </a:t>
            </a:r>
            <a:r>
              <a:rPr lang="fa-IR" sz="900" dirty="0">
                <a:cs typeface="B Yekan" panose="00000400000000000000" pitchFamily="2" charset="-78"/>
              </a:rPr>
              <a:t>بطور خلاصه مبانی </a:t>
            </a:r>
            <a:r>
              <a:rPr lang="fa-IR" sz="900" dirty="0" smtClean="0">
                <a:cs typeface="B Yekan" panose="00000400000000000000" pitchFamily="2" charset="-78"/>
              </a:rPr>
              <a:t>تدوین </a:t>
            </a:r>
            <a:r>
              <a:rPr lang="fa-IR" sz="900" dirty="0">
                <a:cs typeface="B Yekan" panose="00000400000000000000" pitchFamily="2" charset="-78"/>
              </a:rPr>
              <a:t>ارکان راهبردی مطرح </a:t>
            </a:r>
            <a:r>
              <a:rPr lang="fa-IR" sz="900" dirty="0" smtClean="0">
                <a:cs typeface="B Yekan" panose="00000400000000000000" pitchFamily="2" charset="-78"/>
              </a:rPr>
              <a:t>می شود، </a:t>
            </a:r>
            <a:r>
              <a:rPr lang="fa-IR" sz="900" dirty="0">
                <a:cs typeface="B Yekan" panose="00000400000000000000" pitchFamily="2" charset="-78"/>
              </a:rPr>
              <a:t>با این سوال کلیدی که </a:t>
            </a:r>
            <a:r>
              <a:rPr lang="fa-IR" sz="900" dirty="0" smtClean="0">
                <a:cs typeface="B Yekan" panose="00000400000000000000" pitchFamily="2" charset="-78"/>
              </a:rPr>
              <a:t>چرا در اغلب سازمانهای ما بیانیه چشم انداز، </a:t>
            </a:r>
            <a:r>
              <a:rPr lang="fa-IR" sz="900" dirty="0">
                <a:cs typeface="B Yekan" panose="00000400000000000000" pitchFamily="2" charset="-78"/>
              </a:rPr>
              <a:t>کارکردهای مورد انتظار را </a:t>
            </a:r>
            <a:r>
              <a:rPr lang="fa-IR" sz="900" dirty="0" smtClean="0">
                <a:cs typeface="B Yekan" panose="00000400000000000000" pitchFamily="2" charset="-78"/>
              </a:rPr>
              <a:t>ندارند؟ </a:t>
            </a:r>
            <a:r>
              <a:rPr lang="fa-IR" sz="900" dirty="0">
                <a:cs typeface="B Yekan" panose="00000400000000000000" pitchFamily="2" charset="-78"/>
              </a:rPr>
              <a:t>و چگونه می توان این ارکان را </a:t>
            </a:r>
            <a:r>
              <a:rPr lang="fa-IR" sz="900" dirty="0" smtClean="0">
                <a:cs typeface="B Yekan" panose="00000400000000000000" pitchFamily="2" charset="-78"/>
              </a:rPr>
              <a:t>بصورتی اثربخش‌تر </a:t>
            </a:r>
            <a:r>
              <a:rPr lang="fa-IR" sz="900" dirty="0">
                <a:cs typeface="B Yekan" panose="00000400000000000000" pitchFamily="2" charset="-78"/>
              </a:rPr>
              <a:t>تبیین نمود. در روز دوم با مرور مبانی </a:t>
            </a:r>
            <a:r>
              <a:rPr lang="fa-IR" sz="900" dirty="0" smtClean="0">
                <a:cs typeface="B Yekan" panose="00000400000000000000" pitchFamily="2" charset="-78"/>
              </a:rPr>
              <a:t>مدل</a:t>
            </a:r>
            <a:r>
              <a:rPr lang="en-US" sz="900" dirty="0" smtClean="0">
                <a:cs typeface="B Yekan" panose="00000400000000000000" pitchFamily="2" charset="-78"/>
              </a:rPr>
              <a:t>BSC ، </a:t>
            </a:r>
            <a:r>
              <a:rPr lang="fa-IR" sz="900" dirty="0" smtClean="0">
                <a:cs typeface="B Yekan" panose="00000400000000000000" pitchFamily="2" charset="-78"/>
              </a:rPr>
              <a:t>رویکردهای اصلی این ابزار کلیدی  در تدوین </a:t>
            </a:r>
            <a:r>
              <a:rPr lang="fa-IR" sz="900" dirty="0">
                <a:cs typeface="B Yekan" panose="00000400000000000000" pitchFamily="2" charset="-78"/>
              </a:rPr>
              <a:t>چارچوب </a:t>
            </a:r>
            <a:r>
              <a:rPr lang="fa-IR" sz="900" dirty="0" smtClean="0">
                <a:cs typeface="B Yekan" panose="00000400000000000000" pitchFamily="2" charset="-78"/>
              </a:rPr>
              <a:t>اجرای موفق راهبردهای </a:t>
            </a:r>
            <a:r>
              <a:rPr lang="fa-IR" sz="900" dirty="0">
                <a:cs typeface="B Yekan" panose="00000400000000000000" pitchFamily="2" charset="-78"/>
              </a:rPr>
              <a:t>سازمان </a:t>
            </a:r>
            <a:r>
              <a:rPr lang="fa-IR" sz="900" dirty="0" smtClean="0">
                <a:cs typeface="B Yekan" panose="00000400000000000000" pitchFamily="2" charset="-78"/>
              </a:rPr>
              <a:t>بیان می شود. در </a:t>
            </a:r>
            <a:r>
              <a:rPr lang="fa-IR" sz="900" dirty="0">
                <a:cs typeface="B Yekan" panose="00000400000000000000" pitchFamily="2" charset="-78"/>
              </a:rPr>
              <a:t>روز سوم دو مبحث </a:t>
            </a:r>
            <a:r>
              <a:rPr lang="fa-IR" sz="900" dirty="0" smtClean="0">
                <a:cs typeface="B Yekan" panose="00000400000000000000" pitchFamily="2" charset="-78"/>
              </a:rPr>
              <a:t>کلیدی جاری‌سازی </a:t>
            </a:r>
            <a:r>
              <a:rPr lang="fa-IR" sz="900" dirty="0">
                <a:cs typeface="B Yekan" panose="00000400000000000000" pitchFamily="2" charset="-78"/>
              </a:rPr>
              <a:t>و </a:t>
            </a:r>
            <a:r>
              <a:rPr lang="fa-IR" sz="900" dirty="0" smtClean="0">
                <a:cs typeface="B Yekan" panose="00000400000000000000" pitchFamily="2" charset="-78"/>
              </a:rPr>
              <a:t>پیاده‌سازی </a:t>
            </a:r>
            <a:r>
              <a:rPr lang="fa-IR" sz="900" dirty="0">
                <a:cs typeface="B Yekan" panose="00000400000000000000" pitchFamily="2" charset="-78"/>
              </a:rPr>
              <a:t>برنامه راهبردی در سازمان مطرح خواهد شد که </a:t>
            </a:r>
            <a:r>
              <a:rPr lang="fa-IR" sz="900" dirty="0" smtClean="0">
                <a:cs typeface="B Yekan" panose="00000400000000000000" pitchFamily="2" charset="-78"/>
              </a:rPr>
              <a:t>شاید تا کنون کمتر </a:t>
            </a:r>
            <a:r>
              <a:rPr lang="fa-IR" sz="900" dirty="0">
                <a:cs typeface="B Yekan" panose="00000400000000000000" pitchFamily="2" charset="-78"/>
              </a:rPr>
              <a:t>به </a:t>
            </a:r>
            <a:r>
              <a:rPr lang="fa-IR" sz="900" dirty="0" smtClean="0">
                <a:cs typeface="B Yekan" panose="00000400000000000000" pitchFamily="2" charset="-78"/>
              </a:rPr>
              <a:t>آنها </a:t>
            </a:r>
            <a:r>
              <a:rPr lang="fa-IR" sz="900" dirty="0">
                <a:cs typeface="B Yekan" panose="00000400000000000000" pitchFamily="2" charset="-78"/>
              </a:rPr>
              <a:t>توجه شده و در اجرای </a:t>
            </a:r>
            <a:r>
              <a:rPr lang="fa-IR" sz="900" dirty="0" smtClean="0">
                <a:cs typeface="B Yekan" panose="00000400000000000000" pitchFamily="2" charset="-78"/>
              </a:rPr>
              <a:t>اثربخش برنامه‌های </a:t>
            </a:r>
            <a:r>
              <a:rPr lang="fa-IR" sz="900" dirty="0">
                <a:cs typeface="B Yekan" panose="00000400000000000000" pitchFamily="2" charset="-78"/>
              </a:rPr>
              <a:t>راهبردی بیشترین نقش را دارند. </a:t>
            </a:r>
          </a:p>
          <a:p>
            <a:pPr algn="just" rtl="1">
              <a:lnSpc>
                <a:spcPct val="150000"/>
              </a:lnSpc>
            </a:pPr>
            <a:r>
              <a:rPr lang="fa-IR" sz="900" dirty="0" smtClean="0">
                <a:cs typeface="B Yekan" panose="00000400000000000000" pitchFamily="2" charset="-78"/>
              </a:rPr>
              <a:t>تلاش ما بر این است تا در این دوره ضمن بازآموزی </a:t>
            </a:r>
            <a:r>
              <a:rPr lang="fa-IR" sz="900" dirty="0">
                <a:cs typeface="B Yekan" panose="00000400000000000000" pitchFamily="2" charset="-78"/>
              </a:rPr>
              <a:t>مفاهیم نظری </a:t>
            </a:r>
            <a:r>
              <a:rPr lang="fa-IR" sz="900" dirty="0" smtClean="0">
                <a:cs typeface="B Yekan" panose="00000400000000000000" pitchFamily="2" charset="-78"/>
              </a:rPr>
              <a:t>استراتژی با رویکردی کاربردی </a:t>
            </a:r>
            <a:r>
              <a:rPr lang="fa-IR" sz="900" dirty="0">
                <a:cs typeface="B Yekan" panose="00000400000000000000" pitchFamily="2" charset="-78"/>
              </a:rPr>
              <a:t>و </a:t>
            </a:r>
            <a:r>
              <a:rPr lang="fa-IR" sz="900" dirty="0" smtClean="0">
                <a:cs typeface="B Yekan" panose="00000400000000000000" pitchFamily="2" charset="-78"/>
              </a:rPr>
              <a:t>به اشتراک گذاشتن تجارب </a:t>
            </a:r>
            <a:r>
              <a:rPr lang="fa-IR" sz="900" dirty="0">
                <a:cs typeface="B Yekan" panose="00000400000000000000" pitchFamily="2" charset="-78"/>
              </a:rPr>
              <a:t>شرکتهای موفق ایرانی، </a:t>
            </a:r>
            <a:r>
              <a:rPr lang="fa-IR" sz="900" dirty="0" smtClean="0">
                <a:cs typeface="B Yekan" panose="00000400000000000000" pitchFamily="2" charset="-78"/>
              </a:rPr>
              <a:t>بتوانیم به ارتقا توانمندی شرکت‌کنندگان </a:t>
            </a:r>
            <a:r>
              <a:rPr lang="fa-IR" sz="900" dirty="0">
                <a:cs typeface="B Yekan" panose="00000400000000000000" pitchFamily="2" charset="-78"/>
              </a:rPr>
              <a:t>در تدوین و اجرای </a:t>
            </a:r>
            <a:r>
              <a:rPr lang="fa-IR" sz="900" dirty="0" smtClean="0">
                <a:cs typeface="B Yekan" panose="00000400000000000000" pitchFamily="2" charset="-78"/>
              </a:rPr>
              <a:t>اثربخش برنامه‌های راهبردی کمک کنیم  و نقشی هرچند کوچک در توسعه مفاهیم مدیریت راهبردی در کشور داشته </a:t>
            </a:r>
            <a:r>
              <a:rPr lang="fa-IR" sz="900" dirty="0">
                <a:cs typeface="B Yekan" panose="00000400000000000000" pitchFamily="2" charset="-78"/>
              </a:rPr>
              <a:t>باشیم .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18048" y="3008245"/>
            <a:ext cx="2400300" cy="164935"/>
            <a:chOff x="4254576" y="1504714"/>
            <a:chExt cx="3382397" cy="219914"/>
          </a:xfrm>
        </p:grpSpPr>
        <p:sp>
          <p:nvSpPr>
            <p:cNvPr id="39" name="Rectangle 38"/>
            <p:cNvSpPr/>
            <p:nvPr/>
          </p:nvSpPr>
          <p:spPr>
            <a:xfrm>
              <a:off x="7454093" y="1504714"/>
              <a:ext cx="182880" cy="21945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 Single Corner Rectangle 39"/>
            <p:cNvSpPr/>
            <p:nvPr/>
          </p:nvSpPr>
          <p:spPr>
            <a:xfrm rot="10800000">
              <a:off x="4254576" y="1505171"/>
              <a:ext cx="3200400" cy="219457"/>
            </a:xfrm>
            <a:prstGeom prst="round1Rect">
              <a:avLst>
                <a:gd name="adj" fmla="val 50000"/>
              </a:avLst>
            </a:prstGeom>
            <a:solidFill>
              <a:srgbClr val="900D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1715462" y="2959739"/>
            <a:ext cx="8226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fa-IR" sz="1000" dirty="0" smtClean="0">
                <a:solidFill>
                  <a:schemeClr val="bg1"/>
                </a:solidFill>
                <a:cs typeface="B Yekan" panose="00000400000000000000" pitchFamily="2" charset="-78"/>
              </a:rPr>
              <a:t>محل برگزاری </a:t>
            </a:r>
            <a:endParaRPr lang="en-US" sz="10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3867" y="3172837"/>
            <a:ext cx="249861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900" dirty="0" smtClean="0">
                <a:cs typeface="B Yekan" panose="00000400000000000000" pitchFamily="2" charset="-78"/>
              </a:rPr>
              <a:t>میدان آرژانتین – خ شانزدهم – ساختمان گلدیران</a:t>
            </a:r>
            <a:endParaRPr lang="fa-IR" sz="900" dirty="0">
              <a:cs typeface="B Yekan" panose="00000400000000000000" pitchFamily="2" charset="-7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34511" y="4780778"/>
            <a:ext cx="163061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800" b="1" dirty="0" smtClean="0">
                <a:cs typeface="B Yekan" panose="00000400000000000000" pitchFamily="2" charset="-78"/>
              </a:rPr>
              <a:t>انجمن مدیریت راهبردی ایران</a:t>
            </a:r>
            <a:endParaRPr lang="fa-IR" sz="800" b="1" dirty="0">
              <a:cs typeface="B Yekan" panose="00000400000000000000" pitchFamily="2" charset="-78"/>
            </a:endParaRPr>
          </a:p>
          <a:p>
            <a:pPr algn="ctr" rtl="1"/>
            <a:r>
              <a:rPr lang="en-US" sz="1050" dirty="0" smtClean="0"/>
              <a:t>www.issm.ir</a:t>
            </a:r>
            <a:endParaRPr lang="fa-IR" sz="400" b="1" dirty="0" smtClean="0">
              <a:cs typeface="B Yekan" panose="00000400000000000000" pitchFamily="2" charset="-78"/>
            </a:endParaRPr>
          </a:p>
        </p:txBody>
      </p:sp>
      <p:pic>
        <p:nvPicPr>
          <p:cNvPr id="1065" name="Picture 41" descr="See original imag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49" y="3193264"/>
            <a:ext cx="176945" cy="17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508" y="2717289"/>
            <a:ext cx="256003" cy="27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6" y="3207328"/>
            <a:ext cx="1486448" cy="142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 flipV="1">
            <a:off x="6294526" y="1011027"/>
            <a:ext cx="2400300" cy="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 flipV="1">
            <a:off x="673083" y="1011027"/>
            <a:ext cx="2400300" cy="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3489549" y="1011026"/>
            <a:ext cx="2400300" cy="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22652" y="695597"/>
            <a:ext cx="74145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rtl="1"/>
            <a:r>
              <a:rPr lang="fa-IR" sz="1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ekan" panose="00000400000000000000" pitchFamily="2" charset="-78"/>
              </a:rPr>
              <a:t>روز اول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ekan" panose="000004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5529" y="695597"/>
            <a:ext cx="1009240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rtl="1"/>
            <a:r>
              <a:rPr lang="fa-I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ekan" panose="00000400000000000000" pitchFamily="2" charset="-78"/>
              </a:rPr>
              <a:t>روز دوم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ekan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6891" y="695597"/>
            <a:ext cx="1009240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rtl="1"/>
            <a:r>
              <a:rPr lang="fa-I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ekan" panose="00000400000000000000" pitchFamily="2" charset="-78"/>
              </a:rPr>
              <a:t>روز سوم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eka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94526" y="1017650"/>
            <a:ext cx="2500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مروری بر مبانی اولیه برنامه‌ریزی راهبردی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ماهیت راهبرد و تصمیمات راهبردی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تعاریف اصلاحات و واژه های کلیدی 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سیمای راهبردی و خاستگاه مواضع راهبردی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الگوهای شکل گیری راهبرد در عمل  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مدل ها و مکاتب نظری مدیریت راهبردی</a:t>
            </a:r>
            <a:endParaRPr lang="en-US" sz="1000" dirty="0" smtClean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ضروت تدوین اثربخش ارکان راهبردی </a:t>
            </a:r>
            <a:endParaRPr lang="en-US" sz="1000" dirty="0" smtClean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بیانیه مقصد راهبردی برای اهداف کمی</a:t>
            </a:r>
            <a:endParaRPr lang="en-US" sz="1000" dirty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تحلیل عوامل کلیدی موفقیت در کسب و کار</a:t>
            </a:r>
            <a:endParaRPr lang="en-US" sz="1000" dirty="0" smtClean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معرفی مدل های اصلی تحلیل جایگاه راهبردی</a:t>
            </a:r>
            <a:endParaRPr lang="en-US" sz="1000" dirty="0" smtClean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شناسایی شایستگی محوری و مزیت رقابتی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تبیین </a:t>
            </a:r>
            <a:r>
              <a:rPr lang="fa-IR" sz="1000" dirty="0">
                <a:cs typeface="B Yekan" panose="00000400000000000000" pitchFamily="2" charset="-78"/>
              </a:rPr>
              <a:t>و تعریف استراتژی‌های کلان </a:t>
            </a:r>
            <a:r>
              <a:rPr lang="fa-IR" sz="1000" dirty="0" smtClean="0">
                <a:cs typeface="B Yekan" panose="00000400000000000000" pitchFamily="2" charset="-78"/>
              </a:rPr>
              <a:t>سازمان </a:t>
            </a:r>
            <a:endParaRPr lang="en-US" sz="1000" dirty="0" smtClean="0">
              <a:cs typeface="B Yeka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29868" y="996869"/>
            <a:ext cx="2505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>
                <a:cs typeface="B Yekan" panose="00000400000000000000" pitchFamily="2" charset="-78"/>
              </a:rPr>
              <a:t>معرفی مدل کارت امتیازی متوازن (</a:t>
            </a:r>
            <a:r>
              <a:rPr lang="en-US" sz="1000" dirty="0">
                <a:cs typeface="B Yekan" panose="00000400000000000000" pitchFamily="2" charset="-78"/>
              </a:rPr>
              <a:t>BSC</a:t>
            </a:r>
            <a:r>
              <a:rPr lang="fa-IR" sz="1000" dirty="0">
                <a:cs typeface="B Yekan" panose="00000400000000000000" pitchFamily="2" charset="-78"/>
              </a:rPr>
              <a:t>)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>
                <a:cs typeface="B Yekan" panose="00000400000000000000" pitchFamily="2" charset="-78"/>
              </a:rPr>
              <a:t>اجزا اصلی </a:t>
            </a:r>
            <a:r>
              <a:rPr lang="fa-IR" sz="1000" dirty="0" smtClean="0">
                <a:cs typeface="B Yekan" panose="00000400000000000000" pitchFamily="2" charset="-78"/>
              </a:rPr>
              <a:t>ابزار </a:t>
            </a:r>
            <a:r>
              <a:rPr lang="en-US" sz="1000" dirty="0">
                <a:cs typeface="B Yekan" panose="00000400000000000000" pitchFamily="2" charset="-78"/>
              </a:rPr>
              <a:t>BSC</a:t>
            </a:r>
            <a:r>
              <a:rPr lang="fa-IR" sz="1000" dirty="0">
                <a:cs typeface="B Yekan" panose="00000400000000000000" pitchFamily="2" charset="-78"/>
              </a:rPr>
              <a:t> و معماری </a:t>
            </a:r>
            <a:r>
              <a:rPr lang="fa-IR" sz="1000" dirty="0" smtClean="0">
                <a:cs typeface="B Yekan" panose="00000400000000000000" pitchFamily="2" charset="-78"/>
              </a:rPr>
              <a:t>کلی مدل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نقش مناظر و مضامین راهبردی در مدل </a:t>
            </a:r>
            <a:r>
              <a:rPr lang="en-US" sz="1000" dirty="0" smtClean="0">
                <a:cs typeface="B Yekan" panose="00000400000000000000" pitchFamily="2" charset="-78"/>
              </a:rPr>
              <a:t>BSC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اهداف راهبردی و ارتباط علت و معلولی آنها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 اهمیت پرسش‌های </a:t>
            </a:r>
            <a:r>
              <a:rPr lang="fa-IR" sz="1000" dirty="0">
                <a:cs typeface="B Yekan" panose="00000400000000000000" pitchFamily="2" charset="-78"/>
              </a:rPr>
              <a:t>کلیدی عملکرد (</a:t>
            </a:r>
            <a:r>
              <a:rPr lang="en-US" sz="1000" dirty="0">
                <a:cs typeface="B Yekan" panose="00000400000000000000" pitchFamily="2" charset="-78"/>
              </a:rPr>
              <a:t>KQIs</a:t>
            </a:r>
            <a:r>
              <a:rPr lang="fa-IR" sz="1000" dirty="0" smtClean="0">
                <a:cs typeface="B Yekan" panose="00000400000000000000" pitchFamily="2" charset="-78"/>
              </a:rPr>
              <a:t>)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شاخص های کلیدی عملکرد ( </a:t>
            </a:r>
            <a:r>
              <a:rPr lang="en-US" sz="1000" dirty="0" smtClean="0">
                <a:cs typeface="B Yekan" panose="00000400000000000000" pitchFamily="2" charset="-78"/>
              </a:rPr>
              <a:t>KPI vs. KPR</a:t>
            </a:r>
            <a:r>
              <a:rPr lang="fa-IR" sz="1000" dirty="0" smtClean="0">
                <a:cs typeface="B Yekan" panose="00000400000000000000" pitchFamily="2" charset="-78"/>
              </a:rPr>
              <a:t>)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تعریف سنجه و معیار ( </a:t>
            </a:r>
            <a:r>
              <a:rPr lang="en-US" sz="1000" dirty="0" smtClean="0">
                <a:cs typeface="B Yekan" panose="00000400000000000000" pitchFamily="2" charset="-78"/>
              </a:rPr>
              <a:t>Measure &amp; Metrics</a:t>
            </a:r>
            <a:r>
              <a:rPr lang="fa-IR" sz="1000" dirty="0" smtClean="0">
                <a:cs typeface="B Yekan" panose="00000400000000000000" pitchFamily="2" charset="-78"/>
              </a:rPr>
              <a:t>)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هدف گذاری کمی در تحلیل روندها و  نتایج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تعریف </a:t>
            </a:r>
            <a:r>
              <a:rPr lang="fa-IR" sz="1000" dirty="0">
                <a:cs typeface="B Yekan" panose="00000400000000000000" pitchFamily="2" charset="-78"/>
              </a:rPr>
              <a:t>اقدامات ابتکاری (</a:t>
            </a:r>
            <a:r>
              <a:rPr lang="en-US" sz="1000" dirty="0">
                <a:cs typeface="B Yekan" panose="00000400000000000000" pitchFamily="2" charset="-78"/>
              </a:rPr>
              <a:t>Initiatives</a:t>
            </a:r>
            <a:r>
              <a:rPr lang="fa-IR" sz="1000" dirty="0">
                <a:cs typeface="B Yekan" panose="00000400000000000000" pitchFamily="2" charset="-78"/>
              </a:rPr>
              <a:t>) </a:t>
            </a:r>
            <a:endParaRPr lang="fa-IR" sz="1000" dirty="0" smtClean="0">
              <a:cs typeface="B Yekan" panose="00000400000000000000" pitchFamily="2" charset="-78"/>
            </a:endParaRP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اتصال عملیات سازمان به راهبرد و بودجه 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کاربرد هوش تجاری در داشبوردهای مدیریتی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تلفیق مدل </a:t>
            </a:r>
            <a:r>
              <a:rPr lang="en-US" sz="1000" dirty="0" smtClean="0">
                <a:cs typeface="B Yekan" panose="00000400000000000000" pitchFamily="2" charset="-78"/>
              </a:rPr>
              <a:t>BSC</a:t>
            </a:r>
            <a:r>
              <a:rPr lang="fa-IR" sz="1000" dirty="0" smtClean="0">
                <a:cs typeface="B Yekan" panose="00000400000000000000" pitchFamily="2" charset="-78"/>
              </a:rPr>
              <a:t> با مدل تعالی </a:t>
            </a:r>
            <a:r>
              <a:rPr lang="en-US" sz="1000" dirty="0" smtClean="0">
                <a:cs typeface="B Yekan" panose="00000400000000000000" pitchFamily="2" charset="-78"/>
              </a:rPr>
              <a:t>EFQM</a:t>
            </a:r>
            <a:r>
              <a:rPr lang="fa-IR" sz="1000" dirty="0" smtClean="0">
                <a:cs typeface="B Yekan" panose="00000400000000000000" pitchFamily="2" charset="-78"/>
              </a:rPr>
              <a:t> </a:t>
            </a:r>
            <a:endParaRPr lang="en-US" sz="1000" dirty="0">
              <a:cs typeface="B Yeka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5636" y="994493"/>
            <a:ext cx="27405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جاری سازی راهبرد  قبل از اجرا </a:t>
            </a:r>
            <a:r>
              <a:rPr lang="en-US" sz="1000" dirty="0">
                <a:cs typeface="B Yekan" panose="00000400000000000000" pitchFamily="2" charset="-78"/>
              </a:rPr>
              <a:t>(</a:t>
            </a:r>
            <a:r>
              <a:rPr lang="en-US" sz="1000" dirty="0" smtClean="0">
                <a:cs typeface="B Yekan" panose="00000400000000000000" pitchFamily="2" charset="-78"/>
              </a:rPr>
              <a:t>Deployment)</a:t>
            </a:r>
            <a:endParaRPr lang="fa-IR" sz="1000" dirty="0" smtClean="0">
              <a:cs typeface="B Yekan" panose="00000400000000000000" pitchFamily="2" charset="-78"/>
            </a:endParaRP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مراوده راهبرد در سطوح مختلف </a:t>
            </a:r>
            <a:r>
              <a:rPr lang="en-US" sz="1000" dirty="0" smtClean="0">
                <a:cs typeface="B Yekan" panose="00000400000000000000" pitchFamily="2" charset="-78"/>
              </a:rPr>
              <a:t>(Communicate) </a:t>
            </a:r>
            <a:endParaRPr lang="fa-IR" sz="1000" dirty="0">
              <a:cs typeface="B Yekan" panose="00000400000000000000" pitchFamily="2" charset="-78"/>
            </a:endParaRP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تکمیل برنامه تا سطوح اجرایی </a:t>
            </a:r>
            <a:r>
              <a:rPr lang="en-US" sz="1000" dirty="0" smtClean="0">
                <a:cs typeface="B Yekan" panose="00000400000000000000" pitchFamily="2" charset="-78"/>
              </a:rPr>
              <a:t>(Drill Down)</a:t>
            </a:r>
            <a:endParaRPr lang="fa-IR" sz="1000" dirty="0" smtClean="0">
              <a:cs typeface="B Yekan" panose="00000400000000000000" pitchFamily="2" charset="-78"/>
            </a:endParaRP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بودجه ریزی عملیاتی و پیش بینی صورتهای مالی آتی</a:t>
            </a:r>
            <a:endParaRPr lang="fa-IR" sz="1000" dirty="0">
              <a:cs typeface="B Yekan" panose="00000400000000000000" pitchFamily="2" charset="-78"/>
            </a:endParaRP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پیاده سازی برنامه راهبردی </a:t>
            </a:r>
            <a:r>
              <a:rPr lang="en-US" sz="1000" dirty="0" smtClean="0">
                <a:cs typeface="B Yekan" panose="00000400000000000000" pitchFamily="2" charset="-78"/>
              </a:rPr>
              <a:t>(Implementation)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برنامه جامع اقدامات عملیاتی و اولویت بندی آنها</a:t>
            </a:r>
          </a:p>
          <a:p>
            <a:pPr marL="17145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جایگاه و نقش دفتر </a:t>
            </a:r>
            <a:r>
              <a:rPr lang="fa-IR" sz="1000" dirty="0">
                <a:cs typeface="B Yekan" panose="00000400000000000000" pitchFamily="2" charset="-78"/>
              </a:rPr>
              <a:t>مدیریت راهبردی </a:t>
            </a:r>
            <a:r>
              <a:rPr lang="en-US" sz="1000" dirty="0" smtClean="0">
                <a:cs typeface="B Yekan" panose="00000400000000000000" pitchFamily="2" charset="-78"/>
              </a:rPr>
              <a:t>(OSM)</a:t>
            </a:r>
            <a:endParaRPr lang="en-US" sz="1000" dirty="0">
              <a:cs typeface="B Yekan" panose="00000400000000000000" pitchFamily="2" charset="-78"/>
            </a:endParaRP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کنترل و مراوده نتایج پیشرفت 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معرفی چند ابزار کاربردی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بررسی یک مطالعه موردی 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>
                <a:cs typeface="B Yekan" panose="00000400000000000000" pitchFamily="2" charset="-78"/>
              </a:rPr>
              <a:t>ارائه</a:t>
            </a:r>
            <a:r>
              <a:rPr lang="fa-IR" sz="1000" dirty="0" smtClean="0">
                <a:cs typeface="B Yekan" panose="00000400000000000000" pitchFamily="2" charset="-78"/>
              </a:rPr>
              <a:t> کارگروهی  اختیاری</a:t>
            </a:r>
          </a:p>
          <a:p>
            <a:pPr marL="171450" lvl="0" indent="-171450" algn="just" rtl="1">
              <a:lnSpc>
                <a:spcPct val="200000"/>
              </a:lnSpc>
              <a:buClr>
                <a:srgbClr val="D75E79"/>
              </a:buClr>
              <a:buFont typeface="Wingdings" panose="05000000000000000000" pitchFamily="2" charset="2"/>
              <a:buChar char="ü"/>
            </a:pPr>
            <a:r>
              <a:rPr lang="fa-IR" sz="1000" dirty="0" smtClean="0">
                <a:cs typeface="B Yekan" panose="00000400000000000000" pitchFamily="2" charset="-78"/>
              </a:rPr>
              <a:t>جمع بندی و نتیجه گیری نهایی</a:t>
            </a:r>
            <a:endParaRPr lang="en-US" sz="1000" dirty="0">
              <a:cs typeface="B Yeka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16743" y="-19456"/>
            <a:ext cx="34932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شرکت فرا راهبرد آرمان با همکاری انجمن مدیریت راهبردی </a:t>
            </a:r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ایران</a:t>
            </a:r>
            <a:r>
              <a:rPr lang="fa-IR" sz="800" dirty="0">
                <a:solidFill>
                  <a:schemeClr val="bg1"/>
                </a:solidFill>
                <a:cs typeface="B Yekan" panose="00000400000000000000" pitchFamily="2" charset="-78"/>
              </a:rPr>
              <a:t> </a:t>
            </a:r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برگزار می‌گند</a:t>
            </a:r>
            <a:r>
              <a:rPr lang="en-US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:</a:t>
            </a:r>
            <a:r>
              <a:rPr lang="fa-IR" sz="800" dirty="0" smtClean="0">
                <a:solidFill>
                  <a:schemeClr val="bg1"/>
                </a:solidFill>
                <a:cs typeface="B Yekan" panose="00000400000000000000" pitchFamily="2" charset="-78"/>
              </a:rPr>
              <a:t> </a:t>
            </a:r>
            <a:endParaRPr lang="en-US" sz="8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97810" y="230620"/>
            <a:ext cx="41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>
                <a:solidFill>
                  <a:schemeClr val="bg1"/>
                </a:solidFill>
                <a:cs typeface="B Yekan" panose="00000400000000000000" pitchFamily="2" charset="-78"/>
              </a:rPr>
              <a:t>کارگاه آموزشی </a:t>
            </a:r>
            <a:r>
              <a:rPr lang="en-US" dirty="0" smtClean="0">
                <a:solidFill>
                  <a:schemeClr val="bg1"/>
                </a:solidFill>
                <a:cs typeface="B Yekan" panose="00000400000000000000" pitchFamily="2" charset="-78"/>
              </a:rPr>
              <a:t>“</a:t>
            </a:r>
            <a:r>
              <a:rPr lang="fa-IR" dirty="0" smtClean="0">
                <a:solidFill>
                  <a:schemeClr val="bg1"/>
                </a:solidFill>
                <a:cs typeface="B Yekan" panose="00000400000000000000" pitchFamily="2" charset="-78"/>
              </a:rPr>
              <a:t>مدیریت راهبردی، از تدوین تا اجرا</a:t>
            </a:r>
            <a:r>
              <a:rPr lang="en-US" dirty="0" smtClean="0">
                <a:solidFill>
                  <a:schemeClr val="bg1"/>
                </a:solidFill>
                <a:cs typeface="B Yekan" panose="00000400000000000000" pitchFamily="2" charset="-78"/>
              </a:rPr>
              <a:t>’’</a:t>
            </a:r>
            <a:endParaRPr lang="en-US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4511" y="4780778"/>
            <a:ext cx="163061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800" b="1" dirty="0" smtClean="0">
                <a:cs typeface="B Yekan" panose="00000400000000000000" pitchFamily="2" charset="-78"/>
              </a:rPr>
              <a:t>انجمن مدیریت راهبردی ایران</a:t>
            </a:r>
            <a:endParaRPr lang="fa-IR" sz="800" b="1" dirty="0">
              <a:cs typeface="B Yekan" panose="00000400000000000000" pitchFamily="2" charset="-78"/>
            </a:endParaRPr>
          </a:p>
          <a:p>
            <a:pPr algn="ctr" rtl="1"/>
            <a:r>
              <a:rPr lang="en-US" sz="1050" dirty="0" smtClean="0"/>
              <a:t>www.issm.ir</a:t>
            </a:r>
            <a:endParaRPr lang="fa-IR" sz="400" b="1" dirty="0" smtClean="0"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04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757</Words>
  <Application>Microsoft Office PowerPoint</Application>
  <PresentationFormat>On-screen Show (16:9)</PresentationFormat>
  <Paragraphs>70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B Yekan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Meisam Saffari nejad</dc:creator>
  <cp:lastModifiedBy>nasim</cp:lastModifiedBy>
  <cp:revision>89</cp:revision>
  <dcterms:created xsi:type="dcterms:W3CDTF">2016-01-24T08:43:00Z</dcterms:created>
  <dcterms:modified xsi:type="dcterms:W3CDTF">2016-02-03T09:46:16Z</dcterms:modified>
</cp:coreProperties>
</file>